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2"/>
  </p:notesMasterIdLst>
  <p:sldIdLst>
    <p:sldId id="264" r:id="rId3"/>
    <p:sldId id="319" r:id="rId4"/>
    <p:sldId id="320" r:id="rId5"/>
    <p:sldId id="321" r:id="rId6"/>
    <p:sldId id="323" r:id="rId7"/>
    <p:sldId id="326" r:id="rId8"/>
    <p:sldId id="322" r:id="rId9"/>
    <p:sldId id="334" r:id="rId10"/>
    <p:sldId id="327" r:id="rId11"/>
    <p:sldId id="336" r:id="rId12"/>
    <p:sldId id="335" r:id="rId13"/>
    <p:sldId id="330" r:id="rId14"/>
    <p:sldId id="331" r:id="rId15"/>
    <p:sldId id="332" r:id="rId16"/>
    <p:sldId id="318" r:id="rId17"/>
    <p:sldId id="273" r:id="rId18"/>
    <p:sldId id="272" r:id="rId19"/>
    <p:sldId id="275" r:id="rId20"/>
    <p:sldId id="315" r:id="rId2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50" autoAdjust="0"/>
    <p:restoredTop sz="9466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A918FA-565C-4877-8918-CBF5A766546C}" type="datetimeFigureOut">
              <a:rPr lang="bg-BG" smtClean="0"/>
              <a:t>25.1.2017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79DD3C-CD6D-48C9-B882-E6CB1577B38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0143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2243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744176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638751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59468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83087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993976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779198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695643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958740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55154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1990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37158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3535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2354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2675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3779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576423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92462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79DD3C-CD6D-48C9-B882-E6CB1577B386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93455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6837-19AA-4FE4-9204-229AB6707C3B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556A-455E-42EE-AE78-2331A1FD78C0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19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AEE7B-AF96-4ADC-9E5C-C5246B04C60E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9D2D9-C8D7-4CF2-9FA4-C63AB98CC7F3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83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74404-8195-4564-9733-014B6A34668C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2FCB1-1BE1-4285-8740-1133101BE5DB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956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Щракнете, за да редактирате стила на подзаглавията в образеца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D3D3B-FA9B-44D7-AF23-769FC4372DC7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6211B-9173-4442-9A3A-8478B8EAF05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96048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8610F-C7C6-49C2-8774-CF6D4CB1F6F9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8DB71-A35B-4E4C-BC87-C01EC723FD5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76906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8DB3B-08E6-4272-ACBE-4B5E6EEF4450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5572F-AF0C-4777-91F6-68AEB0F8C323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428943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2CE7C-A539-4DFF-AA13-1D0FFB6C970D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666FD-A1E8-4BC1-B0D7-99B59499C75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6992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72F7B-682F-4F59-B61C-F58D20C1DBEF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8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FF5D4-5320-4402-BCAA-1389F1971F2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9877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05420-0A93-4107-A8B4-A990A0D3760B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4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E9513-B0B7-43E5-BDA5-24FF191C540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2729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D3FD0-1DD4-4515-80D6-A66A6EAFE602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3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EFC4B-2E0A-4F92-9CB4-77B16EB8E6CA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00345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08DAC4-9959-456B-A5CF-ED755616C1CB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C101B-D8D7-4EB6-BB21-F1CCA23D08D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83116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69E2A-3251-4B4F-8DAB-D3EAE2691236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ED3E4-8548-4BF0-86DA-C4F790F635E5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7988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C2E641-2A59-4B6B-8C40-8DA5854B50D4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B2269-726D-47E2-BE4A-4D1E6D7E608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54150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5A8C1-135A-4C41-BE14-7FC2BCC7463C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23D54-CA99-4795-AFBF-F0C0F8EA93ED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61730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92777-52B4-4053-A9CC-366D8C710C16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A65E4-CBE9-4852-98D7-95BC68C16C6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639223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052145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B5AC8-4390-4582-B787-B05763C1D13C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7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8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766B0-5336-47C7-B93F-4EE5D218264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15648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5211E-FE01-463B-9498-C4A18B1B38F4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9623B-DE09-4DC5-8A3F-DB3E5CB9CC5A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2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CE6C0E-6C46-42FE-BBBF-C084146D4070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0A169-A3F9-4F19-BAA0-B0FDFD2DB570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55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3E32-C4CB-438B-88E8-A0EC934FA3FC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81502-9CC8-4605-A2FF-79900C4BCDFB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982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EA8D0-378B-4FBE-AF5C-700F25A088E7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F0516-EE07-4767-8A40-4DE0A34608CF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92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388E2-EA05-4B61-8335-45D52F9467CF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62B57-9E3E-41EE-B096-B6CB4470EC2F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49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F7E29-2207-4153-B6FF-27F13499AB72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2E65A-C685-49BF-A0F8-357ADEEB6517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01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Щракнете, за да редактирате стила на заглавието в образеца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Щракн., за да ред. стил на загл. в обр.</a:t>
            </a:r>
          </a:p>
        </p:txBody>
      </p:sp>
      <p:sp>
        <p:nvSpPr>
          <p:cNvPr id="5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297E6-A0F5-4FCF-9513-EA6E362E82C6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216BC1-3CE7-49E2-B76F-4F47119EC756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006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Контейнер за заглавие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1027" name="Текстов контейне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Щракн., за да ред. стил на загл. в обр.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C19E06-CF1F-4CA7-B357-22BC9F149414}" type="datetime1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25.1.2017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B88649A-6DC7-4E25-93AC-7405913F9791}" type="slidenum">
              <a:rPr lang="bg-BG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82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Контейнер за заглавие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Щракнете, за да редактирате стила на заглавието в образеца</a:t>
            </a:r>
          </a:p>
        </p:txBody>
      </p:sp>
      <p:sp>
        <p:nvSpPr>
          <p:cNvPr id="1027" name="Текстов контейне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smtClean="0"/>
              <a:t>Щракн., за да ред. стил на загл. в обр.</a:t>
            </a:r>
          </a:p>
          <a:p>
            <a:pPr lvl="1"/>
            <a:r>
              <a:rPr lang="bg-BG" altLang="bg-BG" smtClean="0"/>
              <a:t>Второ ниво</a:t>
            </a:r>
          </a:p>
          <a:p>
            <a:pPr lvl="2"/>
            <a:r>
              <a:rPr lang="bg-BG" altLang="bg-BG" smtClean="0"/>
              <a:t>Трето ниво</a:t>
            </a:r>
          </a:p>
          <a:p>
            <a:pPr lvl="3"/>
            <a:r>
              <a:rPr lang="bg-BG" altLang="bg-BG" smtClean="0"/>
              <a:t>Четвърто ниво</a:t>
            </a:r>
          </a:p>
          <a:p>
            <a:pPr lvl="4"/>
            <a:r>
              <a:rPr lang="bg-BG" altLang="bg-BG" smtClean="0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8D753B-FC5F-4253-80E2-5301611290ED}" type="datetime1">
              <a:rPr lang="bg-BG"/>
              <a:pPr>
                <a:defRPr/>
              </a:pPr>
              <a:t>25.1.2017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59E0D7-3C78-41B7-B6F5-DC669B6FCD0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8875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acea.ec.europa.eu/index_en.ph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hyperlink" Target="http://www.hrdc.bg/" TargetMode="Externa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ranslate.google.com/translate?sl=en&amp;tl=bg&amp;js=n&amp;prev=_t&amp;hl=en&amp;ie=UTF-8&amp;u=http://www.erasmusplus.org.uk/about/participating-countries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844824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dirty="0" smtClean="0">
                <a:solidFill>
                  <a:schemeClr val="tx2"/>
                </a:solidFill>
              </a:rPr>
              <a:t>Програмата „Европа на гражданите“ 2014-2020 е важен инструмент, чиято насоченост е популяризиране общата история и споделените ценности на Европа и насърчаване чувството на ангажираност по отношение на развитието на Съюза.</a:t>
            </a:r>
          </a:p>
          <a:p>
            <a:pPr algn="just"/>
            <a:endParaRPr lang="bg-BG" dirty="0">
              <a:solidFill>
                <a:schemeClr val="tx2"/>
              </a:solidFill>
            </a:endParaRPr>
          </a:p>
          <a:p>
            <a:pPr algn="just"/>
            <a:r>
              <a:rPr lang="ru-RU" dirty="0">
                <a:solidFill>
                  <a:schemeClr val="tx2"/>
                </a:solidFill>
              </a:rPr>
              <a:t>В съответствие с глобалната цел да се постигне доближаване на Съюза до неговите граждани </a:t>
            </a:r>
            <a:r>
              <a:rPr lang="ru-RU" b="1" dirty="0">
                <a:solidFill>
                  <a:schemeClr val="tx2"/>
                </a:solidFill>
              </a:rPr>
              <a:t>общите цели </a:t>
            </a:r>
            <a:r>
              <a:rPr lang="ru-RU" dirty="0">
                <a:solidFill>
                  <a:schemeClr val="tx2"/>
                </a:solidFill>
              </a:rPr>
              <a:t>на програмата са следните: </a:t>
            </a:r>
            <a:endParaRPr lang="ru-RU" dirty="0" smtClean="0">
              <a:solidFill>
                <a:schemeClr val="tx2"/>
              </a:solidFill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	• </a:t>
            </a:r>
            <a:r>
              <a:rPr lang="ru-RU" dirty="0">
                <a:solidFill>
                  <a:schemeClr val="tx2"/>
                </a:solidFill>
              </a:rPr>
              <a:t>да допринесе за разбирането на гражданите за Съюза, за неговата история и неговото многообразие; </a:t>
            </a:r>
            <a:endParaRPr lang="ru-RU" dirty="0" smtClean="0">
              <a:solidFill>
                <a:schemeClr val="tx2"/>
              </a:solidFill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	• </a:t>
            </a:r>
            <a:r>
              <a:rPr lang="ru-RU" dirty="0">
                <a:solidFill>
                  <a:schemeClr val="tx2"/>
                </a:solidFill>
              </a:rPr>
              <a:t>да насърчава европейското гражданство и да подобрява условията за гражданско и демократично участие на ниво ЕС. </a:t>
            </a:r>
            <a:endParaRPr lang="en-US" dirty="0" smtClean="0">
              <a:solidFill>
                <a:schemeClr val="tx2"/>
              </a:solidFill>
            </a:endParaRPr>
          </a:p>
          <a:p>
            <a:pPr algn="just"/>
            <a:endParaRPr lang="en-US" dirty="0">
              <a:solidFill>
                <a:schemeClr val="tx2"/>
              </a:solidFill>
            </a:endParaRPr>
          </a:p>
          <a:p>
            <a:pPr algn="just"/>
            <a:r>
              <a:rPr lang="bg-BG" dirty="0" smtClean="0">
                <a:solidFill>
                  <a:schemeClr val="tx2"/>
                </a:solidFill>
              </a:rPr>
              <a:t>В съответствие с общите цели на програмата се определят и годишни приоритети за всяка от годините в периода 2014-2020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08" y="11219"/>
            <a:ext cx="4788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Европа за гражданите - Представяне</a:t>
            </a:r>
          </a:p>
        </p:txBody>
      </p:sp>
    </p:spTree>
    <p:extLst>
      <p:ext uri="{BB962C8B-B14F-4D97-AF65-F5344CB8AC3E}">
        <p14:creationId xmlns:p14="http://schemas.microsoft.com/office/powerpoint/2010/main" val="145454128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268760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dirty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tx2"/>
                </a:solidFill>
              </a:rPr>
              <a:t> </a:t>
            </a:r>
          </a:p>
          <a:p>
            <a:r>
              <a:rPr lang="ru-RU" dirty="0" smtClean="0">
                <a:solidFill>
                  <a:schemeClr val="tx2"/>
                </a:solidFill>
              </a:rPr>
              <a:t>Програмата </a:t>
            </a:r>
            <a:r>
              <a:rPr lang="ru-RU" dirty="0">
                <a:solidFill>
                  <a:schemeClr val="tx2"/>
                </a:solidFill>
              </a:rPr>
              <a:t>обхваща следните </a:t>
            </a:r>
            <a:r>
              <a:rPr lang="ru-RU" b="1" dirty="0">
                <a:solidFill>
                  <a:schemeClr val="tx2"/>
                </a:solidFill>
              </a:rPr>
              <a:t>2 приоритетни оси</a:t>
            </a:r>
            <a:r>
              <a:rPr lang="ru-RU" dirty="0">
                <a:solidFill>
                  <a:schemeClr val="tx2"/>
                </a:solidFill>
              </a:rPr>
              <a:t>: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ru-RU" b="1" dirty="0">
                <a:solidFill>
                  <a:schemeClr val="tx2"/>
                </a:solidFill>
              </a:rPr>
              <a:t>Приоритетна ос 1:  „Предприемачество и иновации“</a:t>
            </a:r>
            <a:endParaRPr lang="en-US" b="1" dirty="0">
              <a:solidFill>
                <a:schemeClr val="tx2"/>
              </a:solidFill>
            </a:endParaRPr>
          </a:p>
          <a:p>
            <a:pPr fontAlgn="base"/>
            <a:r>
              <a:rPr lang="ru-RU" dirty="0">
                <a:solidFill>
                  <a:schemeClr val="tx2"/>
                </a:solidFill>
              </a:rPr>
              <a:t>Проектите, финансирани в рамките на Приоритетна ос 1, имат за цел насърчаване предприемаческите, социални и дигитални иновации; установяване на връзки между бизнеса и образованието; подпомагане обмяната на знания и добри практики между отделните </a:t>
            </a:r>
            <a:r>
              <a:rPr lang="ru-RU" dirty="0" smtClean="0">
                <a:solidFill>
                  <a:schemeClr val="tx2"/>
                </a:solidFill>
              </a:rPr>
              <a:t>региони;</a:t>
            </a:r>
            <a:endParaRPr lang="ru-RU" dirty="0">
              <a:solidFill>
                <a:schemeClr val="tx2"/>
              </a:solidFill>
            </a:endParaRPr>
          </a:p>
          <a:p>
            <a:r>
              <a:rPr lang="ru-RU" b="1" dirty="0">
                <a:solidFill>
                  <a:schemeClr val="tx2"/>
                </a:solidFill>
              </a:rPr>
              <a:t/>
            </a:r>
            <a:br>
              <a:rPr lang="ru-RU" b="1" dirty="0">
                <a:solidFill>
                  <a:schemeClr val="tx2"/>
                </a:solidFill>
              </a:rPr>
            </a:br>
            <a:r>
              <a:rPr lang="ru-RU" b="1" dirty="0">
                <a:solidFill>
                  <a:schemeClr val="tx2"/>
                </a:solidFill>
              </a:rPr>
              <a:t> Приоритетна ос 2:  „Околна среда“</a:t>
            </a: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r>
              <a:rPr lang="ru-RU" dirty="0">
                <a:solidFill>
                  <a:schemeClr val="tx2"/>
                </a:solidFill>
              </a:rPr>
              <a:t>Инвестициите, осигурени по Приоритетна ос 2, имат за цел да осигурят устойчивото използване на ресурсите и опазване на природното и културно наследство в региона на Балканите и Средиземно </a:t>
            </a:r>
            <a:r>
              <a:rPr lang="ru-RU" dirty="0" smtClean="0">
                <a:solidFill>
                  <a:schemeClr val="tx2"/>
                </a:solidFill>
              </a:rPr>
              <a:t>море</a:t>
            </a:r>
            <a:r>
              <a:rPr lang="ru-RU" dirty="0">
                <a:solidFill>
                  <a:schemeClr val="tx2"/>
                </a:solidFill>
              </a:rPr>
              <a:t>;</a:t>
            </a:r>
          </a:p>
          <a:p>
            <a:endParaRPr lang="ru-RU" dirty="0">
              <a:solidFill>
                <a:schemeClr val="tx2"/>
              </a:solidFill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bg-BG" b="1" dirty="0" smtClean="0">
              <a:solidFill>
                <a:schemeClr val="tx2"/>
              </a:solidFill>
            </a:endParaRPr>
          </a:p>
          <a:p>
            <a:endParaRPr lang="bg-BG" b="1" dirty="0" smtClean="0">
              <a:solidFill>
                <a:schemeClr val="tx2"/>
              </a:solidFill>
            </a:endParaRPr>
          </a:p>
          <a:p>
            <a:r>
              <a:rPr lang="bg-BG" dirty="0"/>
              <a:t> 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76" y="0"/>
            <a:ext cx="722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Балкани – Средиземно море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941168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7242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268760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dirty="0">
              <a:solidFill>
                <a:schemeClr val="tx2"/>
              </a:solidFill>
            </a:endParaRPr>
          </a:p>
          <a:p>
            <a:pPr algn="ctr"/>
            <a:r>
              <a:rPr lang="bg-BG" altLang="bg-BG" sz="2000" b="1" dirty="0" smtClean="0">
                <a:solidFill>
                  <a:schemeClr val="tx2"/>
                </a:solidFill>
              </a:rPr>
              <a:t>Ключова дейност 2: </a:t>
            </a:r>
            <a:r>
              <a:rPr lang="ru-RU" altLang="bg-BG" sz="2000" b="1" dirty="0" smtClean="0">
                <a:solidFill>
                  <a:schemeClr val="tx2"/>
                </a:solidFill>
              </a:rPr>
              <a:t>Сътрудничество за иновации </a:t>
            </a:r>
          </a:p>
          <a:p>
            <a:pPr algn="ctr"/>
            <a:r>
              <a:rPr lang="ru-RU" altLang="bg-BG" sz="2000" b="1" dirty="0" smtClean="0">
                <a:solidFill>
                  <a:schemeClr val="tx2"/>
                </a:solidFill>
              </a:rPr>
              <a:t>и обмен на добри практики</a:t>
            </a:r>
          </a:p>
          <a:p>
            <a:pPr algn="ctr"/>
            <a:endParaRPr lang="ru-RU" altLang="bg-BG" sz="1600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sz="1200" b="1" dirty="0">
              <a:solidFill>
                <a:schemeClr val="accent2"/>
              </a:solidFill>
            </a:endParaRPr>
          </a:p>
          <a:p>
            <a:pPr algn="ctr"/>
            <a:r>
              <a:rPr lang="ru-RU" altLang="bg-BG" sz="2000" b="1" dirty="0">
                <a:solidFill>
                  <a:schemeClr val="tx2"/>
                </a:solidFill>
              </a:rPr>
              <a:t>Разработване, трансфер и/или прилагане на иновативни практики във всички сектори на всички нива. </a:t>
            </a:r>
          </a:p>
          <a:p>
            <a:endParaRPr lang="bg-BG" b="1" dirty="0" smtClean="0">
              <a:solidFill>
                <a:schemeClr val="tx2"/>
              </a:solidFill>
            </a:endParaRPr>
          </a:p>
          <a:p>
            <a:r>
              <a:rPr lang="bg-BG" dirty="0"/>
              <a:t> 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76" y="0"/>
            <a:ext cx="722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>
                <a:solidFill>
                  <a:prstClr val="white"/>
                </a:solidFill>
              </a:rPr>
              <a:t>Програма Еразъм +</a:t>
            </a:r>
          </a:p>
        </p:txBody>
      </p:sp>
      <p:pic>
        <p:nvPicPr>
          <p:cNvPr id="5" name="Picture 8" descr="sunlight_amazing_propert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20888"/>
            <a:ext cx="3600450" cy="240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11908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1268760"/>
            <a:ext cx="8640960" cy="845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bg-BG" altLang="bg-BG" sz="2400" u="sng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bg-BG" altLang="bg-BG" sz="2000" b="1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bg-BG" altLang="bg-BG" sz="2000" b="1" dirty="0" smtClean="0">
                <a:solidFill>
                  <a:schemeClr val="tx2"/>
                </a:solidFill>
              </a:rPr>
              <a:t>Какви </a:t>
            </a:r>
            <a:r>
              <a:rPr lang="bg-BG" altLang="bg-BG" sz="2000" b="1" dirty="0">
                <a:solidFill>
                  <a:schemeClr val="tx2"/>
                </a:solidFill>
              </a:rPr>
              <a:t>са основните типове проекти?</a:t>
            </a:r>
            <a:endParaRPr lang="en-US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bg-BG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bg-BG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bg-BG" altLang="bg-BG" sz="2000" b="1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bg-BG" altLang="bg-BG" sz="2000" b="1" dirty="0" smtClean="0">
                <a:solidFill>
                  <a:schemeClr val="tx2"/>
                </a:solidFill>
              </a:rPr>
              <a:t>Стратегически </a:t>
            </a:r>
            <a:r>
              <a:rPr lang="bg-BG" altLang="bg-BG" sz="2000" b="1" dirty="0">
                <a:solidFill>
                  <a:schemeClr val="tx2"/>
                </a:solidFill>
              </a:rPr>
              <a:t>партньорства </a:t>
            </a:r>
            <a:r>
              <a:rPr lang="bg-BG" altLang="bg-BG" sz="2000" b="1" dirty="0" smtClean="0">
                <a:solidFill>
                  <a:schemeClr val="tx2"/>
                </a:solidFill>
              </a:rPr>
              <a:t>в областта </a:t>
            </a:r>
          </a:p>
          <a:p>
            <a:pPr>
              <a:lnSpc>
                <a:spcPct val="80000"/>
              </a:lnSpc>
            </a:pPr>
            <a:r>
              <a:rPr lang="bg-BG" altLang="bg-BG" sz="2000" b="1" dirty="0" smtClean="0">
                <a:solidFill>
                  <a:schemeClr val="tx2"/>
                </a:solidFill>
              </a:rPr>
              <a:t>Образованието, обучението и младежта</a:t>
            </a:r>
            <a:endParaRPr lang="bg-BG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bg-BG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bg-BG" altLang="bg-BG" sz="2000" b="1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bg-BG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bg-BG" altLang="bg-BG" sz="2000" b="1" dirty="0">
                <a:solidFill>
                  <a:schemeClr val="tx2"/>
                </a:solidFill>
              </a:rPr>
              <a:t>Алианси на </a:t>
            </a:r>
            <a:r>
              <a:rPr lang="bg-BG" altLang="bg-BG" sz="2000" b="1" dirty="0" smtClean="0">
                <a:solidFill>
                  <a:schemeClr val="tx2"/>
                </a:solidFill>
              </a:rPr>
              <a:t>знанието</a:t>
            </a:r>
            <a:endParaRPr lang="bg-BG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bg-BG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bg-BG" altLang="bg-BG" sz="2000" b="1" dirty="0">
                <a:solidFill>
                  <a:schemeClr val="tx2"/>
                </a:solidFill>
              </a:rPr>
              <a:t>Секторни алианси на уменията</a:t>
            </a:r>
          </a:p>
          <a:p>
            <a:pPr>
              <a:lnSpc>
                <a:spcPct val="80000"/>
              </a:lnSpc>
            </a:pPr>
            <a:endParaRPr lang="bg-BG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bg-BG" altLang="bg-BG" sz="2000" b="1" dirty="0">
                <a:solidFill>
                  <a:schemeClr val="tx2"/>
                </a:solidFill>
              </a:rPr>
              <a:t>Укрепване на капацитет в сектор </a:t>
            </a:r>
            <a:r>
              <a:rPr lang="bg-BG" altLang="bg-BG" sz="2000" b="1" dirty="0" smtClean="0">
                <a:solidFill>
                  <a:schemeClr val="tx2"/>
                </a:solidFill>
              </a:rPr>
              <a:t>младежи</a:t>
            </a:r>
          </a:p>
          <a:p>
            <a:pPr>
              <a:lnSpc>
                <a:spcPct val="80000"/>
              </a:lnSpc>
            </a:pPr>
            <a:endParaRPr lang="bg-BG" altLang="bg-BG" sz="2000" b="1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bg-BG" altLang="bg-BG" sz="2000" b="1" dirty="0" smtClean="0">
                <a:solidFill>
                  <a:schemeClr val="tx2"/>
                </a:solidFill>
              </a:rPr>
              <a:t>Изграждане на капацитет в областта на </a:t>
            </a:r>
          </a:p>
          <a:p>
            <a:pPr>
              <a:lnSpc>
                <a:spcPct val="80000"/>
              </a:lnSpc>
            </a:pPr>
            <a:r>
              <a:rPr lang="bg-BG" altLang="bg-BG" sz="2000" b="1" dirty="0">
                <a:solidFill>
                  <a:schemeClr val="tx2"/>
                </a:solidFill>
              </a:rPr>
              <a:t>в</a:t>
            </a:r>
            <a:r>
              <a:rPr lang="bg-BG" altLang="bg-BG" sz="2000" b="1" dirty="0" smtClean="0">
                <a:solidFill>
                  <a:schemeClr val="tx2"/>
                </a:solidFill>
              </a:rPr>
              <a:t>исшето образование</a:t>
            </a:r>
            <a:endParaRPr lang="bg-BG" altLang="bg-BG" sz="2000" b="1" dirty="0">
              <a:solidFill>
                <a:schemeClr val="tx2"/>
              </a:solidFill>
            </a:endParaRPr>
          </a:p>
          <a:p>
            <a:pPr algn="ctr"/>
            <a:endParaRPr lang="ru-RU" altLang="bg-BG" sz="2000" b="1" dirty="0">
              <a:solidFill>
                <a:schemeClr val="tx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r>
              <a:rPr lang="bg-BG" dirty="0"/>
              <a:t> 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76" y="0"/>
            <a:ext cx="722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Програма Еразъм +</a:t>
            </a:r>
          </a:p>
        </p:txBody>
      </p:sp>
      <p:sp>
        <p:nvSpPr>
          <p:cNvPr id="5" name="Right Arrow 4"/>
          <p:cNvSpPr/>
          <p:nvPr/>
        </p:nvSpPr>
        <p:spPr>
          <a:xfrm>
            <a:off x="4883621" y="2701766"/>
            <a:ext cx="1008062" cy="503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sp>
        <p:nvSpPr>
          <p:cNvPr id="6" name="Right Arrow 5"/>
          <p:cNvSpPr/>
          <p:nvPr/>
        </p:nvSpPr>
        <p:spPr>
          <a:xfrm>
            <a:off x="4883621" y="4403798"/>
            <a:ext cx="1008062" cy="5032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bg-BG"/>
          </a:p>
        </p:txBody>
      </p:sp>
      <p:pic>
        <p:nvPicPr>
          <p:cNvPr id="7" name="Picture 9" descr="http://ruse-direct.eu/wp-content/uploads/2013/12/EACEA-logo.jpe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028" y="4064073"/>
            <a:ext cx="2689225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029" y="2575161"/>
            <a:ext cx="2689225" cy="89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31031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1520" y="1556792"/>
            <a:ext cx="864096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altLang="bg-BG" sz="2000" b="1" dirty="0">
              <a:solidFill>
                <a:schemeClr val="tx2"/>
              </a:solidFill>
            </a:endParaRPr>
          </a:p>
          <a:p>
            <a:r>
              <a:rPr lang="bg-BG" altLang="bg-BG" sz="2000" b="1" dirty="0" smtClean="0">
                <a:solidFill>
                  <a:schemeClr val="tx2"/>
                </a:solidFill>
              </a:rPr>
              <a:t>Кой </a:t>
            </a:r>
            <a:r>
              <a:rPr lang="bg-BG" altLang="bg-BG" sz="2000" b="1" dirty="0">
                <a:solidFill>
                  <a:schemeClr val="tx2"/>
                </a:solidFill>
              </a:rPr>
              <a:t>може да участва?</a:t>
            </a:r>
          </a:p>
          <a:p>
            <a:endParaRPr lang="bg-BG" altLang="bg-BG" sz="2000" b="1" dirty="0">
              <a:solidFill>
                <a:schemeClr val="tx2"/>
              </a:solidFill>
            </a:endParaRPr>
          </a:p>
          <a:p>
            <a:pPr algn="just"/>
            <a:r>
              <a:rPr lang="bg-BG" altLang="bg-BG" sz="2000" b="1" dirty="0" smtClean="0">
                <a:solidFill>
                  <a:schemeClr val="tx2"/>
                </a:solidFill>
              </a:rPr>
              <a:t>Кандидатстват </a:t>
            </a:r>
            <a:r>
              <a:rPr lang="bg-BG" altLang="bg-BG" sz="2000" b="1" dirty="0">
                <a:solidFill>
                  <a:schemeClr val="tx2"/>
                </a:solidFill>
              </a:rPr>
              <a:t>всички публични или частни организации (неформални групи) от страни-членки на програмата или страни-партньори. </a:t>
            </a: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r>
              <a:rPr lang="bg-BG" dirty="0"/>
              <a:t> 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76" y="0"/>
            <a:ext cx="722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Програма Еразъм +</a:t>
            </a:r>
          </a:p>
        </p:txBody>
      </p:sp>
      <p:pic>
        <p:nvPicPr>
          <p:cNvPr id="5" name="Picture 7" descr="http://azphoenix.files.wordpress.com/2012/10/globe-hand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3429000"/>
            <a:ext cx="32004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36160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 descr="research_innovation_overvie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11678">
            <a:off x="5328120" y="3634082"/>
            <a:ext cx="381635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51520" y="1556792"/>
            <a:ext cx="8640960" cy="769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altLang="bg-BG" sz="2000" b="1" dirty="0" smtClean="0">
              <a:solidFill>
                <a:schemeClr val="tx2"/>
              </a:solidFill>
            </a:endParaRPr>
          </a:p>
          <a:p>
            <a:r>
              <a:rPr lang="ru-RU" altLang="bg-BG" sz="2000" b="1" dirty="0" smtClean="0">
                <a:solidFill>
                  <a:schemeClr val="tx2"/>
                </a:solidFill>
              </a:rPr>
              <a:t>За </a:t>
            </a:r>
            <a:r>
              <a:rPr lang="ru-RU" altLang="bg-BG" sz="2000" b="1" dirty="0">
                <a:solidFill>
                  <a:schemeClr val="tx2"/>
                </a:solidFill>
              </a:rPr>
              <a:t>какво могат да са ни полезни?</a:t>
            </a:r>
          </a:p>
          <a:p>
            <a:endParaRPr lang="ru-RU" altLang="bg-BG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bg-BG" sz="2000" b="1" dirty="0">
                <a:solidFill>
                  <a:schemeClr val="tx2"/>
                </a:solidFill>
              </a:rPr>
              <a:t>Обучителни курсове и семинари, съвместни учебни програми и образователни модули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altLang="bg-BG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bg-BG" sz="2000" b="1" dirty="0">
                <a:solidFill>
                  <a:schemeClr val="tx2"/>
                </a:solidFill>
              </a:rPr>
              <a:t>Иновативни методи, инструменти, педагогически техники и подходи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altLang="bg-BG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bg-BG" sz="2000" b="1" dirty="0">
                <a:solidFill>
                  <a:schemeClr val="tx2"/>
                </a:solidFill>
              </a:rPr>
              <a:t>Виртуални пространства за съвместна работа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altLang="bg-BG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bg-BG" sz="2000" b="1" dirty="0">
                <a:solidFill>
                  <a:schemeClr val="tx2"/>
                </a:solidFill>
              </a:rPr>
              <a:t>Проучвания, сравнителни анализи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altLang="bg-BG" sz="2000" b="1" dirty="0">
              <a:solidFill>
                <a:schemeClr val="tx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altLang="bg-BG" sz="2000" b="1" dirty="0">
                <a:solidFill>
                  <a:schemeClr val="tx2"/>
                </a:solidFill>
              </a:rPr>
              <a:t>Обучителни, преподавателски и учебни дейности  </a:t>
            </a:r>
            <a:endParaRPr lang="bg-BG" altLang="bg-BG" sz="2000" b="1" dirty="0">
              <a:solidFill>
                <a:schemeClr val="tx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pPr algn="ctr"/>
            <a:endParaRPr lang="ru-RU" altLang="bg-BG" b="1" dirty="0" smtClean="0">
              <a:solidFill>
                <a:schemeClr val="accent2"/>
              </a:solidFill>
            </a:endParaRPr>
          </a:p>
          <a:p>
            <a:pPr algn="ctr"/>
            <a:endParaRPr lang="ru-RU" altLang="bg-BG" b="1" dirty="0">
              <a:solidFill>
                <a:schemeClr val="accent2"/>
              </a:solidFill>
            </a:endParaRPr>
          </a:p>
          <a:p>
            <a:r>
              <a:rPr lang="bg-BG" dirty="0"/>
              <a:t> 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76" y="0"/>
            <a:ext cx="722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Програма Еразъм +</a:t>
            </a:r>
          </a:p>
        </p:txBody>
      </p:sp>
    </p:spTree>
    <p:extLst>
      <p:ext uri="{BB962C8B-B14F-4D97-AF65-F5344CB8AC3E}">
        <p14:creationId xmlns:p14="http://schemas.microsoft.com/office/powerpoint/2010/main" val="35264067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276872"/>
            <a:ext cx="7992888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900" dirty="0" smtClean="0">
                <a:solidFill>
                  <a:schemeClr val="tx2"/>
                </a:solidFill>
              </a:rPr>
              <a:t>Градовете са центрове на социално-икономическия живот в страната, в това число и на културата. Духовният и културен живот на населението е от важно значение за развитието на градовете. </a:t>
            </a:r>
            <a:r>
              <a:rPr lang="ru-RU" sz="1900" b="1" dirty="0" smtClean="0">
                <a:solidFill>
                  <a:schemeClr val="tx2"/>
                </a:solidFill>
              </a:rPr>
              <a:t>Културно-историческото развитие на България обуславя богатото културно наследство и разнообразните културни особености на градските територии</a:t>
            </a:r>
            <a:r>
              <a:rPr lang="ru-RU" sz="1900" dirty="0" smtClean="0">
                <a:solidFill>
                  <a:schemeClr val="tx2"/>
                </a:solidFill>
              </a:rPr>
              <a:t>. Развитието на културния живот и инфраструктура в градовете повишава и качеството на живот на хората, живеещи в тях.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900" dirty="0" smtClean="0">
                <a:solidFill>
                  <a:schemeClr val="tx2"/>
                </a:solidFill>
              </a:rPr>
              <a:t>По данни от регистрите на Министерството на културата в България има: </a:t>
            </a:r>
            <a:r>
              <a:rPr lang="ru-RU" sz="1900" b="1" dirty="0" smtClean="0">
                <a:solidFill>
                  <a:schemeClr val="tx2"/>
                </a:solidFill>
              </a:rPr>
              <a:t>168</a:t>
            </a:r>
            <a:r>
              <a:rPr lang="ru-RU" sz="1900" dirty="0" smtClean="0">
                <a:solidFill>
                  <a:schemeClr val="tx2"/>
                </a:solidFill>
              </a:rPr>
              <a:t> музея, </a:t>
            </a:r>
            <a:r>
              <a:rPr lang="ru-RU" sz="1900" b="1" dirty="0" smtClean="0">
                <a:solidFill>
                  <a:schemeClr val="tx2"/>
                </a:solidFill>
              </a:rPr>
              <a:t>45</a:t>
            </a:r>
            <a:r>
              <a:rPr lang="ru-RU" sz="1900" dirty="0" smtClean="0">
                <a:solidFill>
                  <a:schemeClr val="tx2"/>
                </a:solidFill>
              </a:rPr>
              <a:t> галерии, </a:t>
            </a:r>
            <a:r>
              <a:rPr lang="ru-RU" sz="1900" b="1" dirty="0" smtClean="0">
                <a:solidFill>
                  <a:schemeClr val="tx2"/>
                </a:solidFill>
              </a:rPr>
              <a:t>39</a:t>
            </a:r>
            <a:r>
              <a:rPr lang="ru-RU" sz="1900" dirty="0" smtClean="0">
                <a:solidFill>
                  <a:schemeClr val="tx2"/>
                </a:solidFill>
              </a:rPr>
              <a:t> театъра, </a:t>
            </a:r>
            <a:r>
              <a:rPr lang="ru-RU" sz="1900" b="1" dirty="0" smtClean="0">
                <a:solidFill>
                  <a:schemeClr val="tx2"/>
                </a:solidFill>
              </a:rPr>
              <a:t>17</a:t>
            </a:r>
            <a:r>
              <a:rPr lang="ru-RU" sz="1900" dirty="0" smtClean="0">
                <a:solidFill>
                  <a:schemeClr val="tx2"/>
                </a:solidFill>
              </a:rPr>
              <a:t> института за музикално и танцово изкуство, 44 регионални и общински библиотеки и </a:t>
            </a:r>
            <a:r>
              <a:rPr lang="ru-RU" sz="1900" b="1" dirty="0" smtClean="0">
                <a:solidFill>
                  <a:schemeClr val="tx2"/>
                </a:solidFill>
              </a:rPr>
              <a:t>3521</a:t>
            </a:r>
            <a:r>
              <a:rPr lang="ru-RU" sz="1900" dirty="0" smtClean="0">
                <a:solidFill>
                  <a:schemeClr val="tx2"/>
                </a:solidFill>
              </a:rPr>
              <a:t> читалища. </a:t>
            </a:r>
          </a:p>
          <a:p>
            <a:pPr algn="just"/>
            <a:endParaRPr lang="ru-RU" dirty="0" smtClean="0">
              <a:solidFill>
                <a:schemeClr val="tx2"/>
              </a:solidFill>
            </a:endParaRP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404664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КУЛТУРНИ ИНСТИТУЦИИ</a:t>
            </a:r>
            <a:endParaRPr lang="bg-BG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7326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260648"/>
            <a:ext cx="40466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400" b="1" cap="all" dirty="0" smtClean="0">
                <a:solidFill>
                  <a:schemeClr val="bg1"/>
                </a:solidFill>
              </a:rPr>
              <a:t>Културна инфраструктура</a:t>
            </a:r>
          </a:p>
          <a:p>
            <a:r>
              <a:rPr lang="bg-BG" sz="2400" b="1" cap="all" dirty="0" smtClean="0">
                <a:solidFill>
                  <a:schemeClr val="bg1"/>
                </a:solidFill>
              </a:rPr>
              <a:t>Опрр 2014-2020 </a:t>
            </a:r>
            <a:endParaRPr lang="bg-BG" sz="2400" b="1" cap="all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95536" y="2136339"/>
            <a:ext cx="8352928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solidFill>
                  <a:schemeClr val="tx2"/>
                </a:solidFill>
              </a:rPr>
              <a:t>Развитие на инфраструктурата в сферата на културата чрез строителство, реконструкция, ремонт, оборудване и обзавеждане например на културни </a:t>
            </a:r>
            <a:r>
              <a:rPr lang="ru-RU" sz="1900" b="1" dirty="0" smtClean="0">
                <a:solidFill>
                  <a:schemeClr val="tx2"/>
                </a:solidFill>
              </a:rPr>
              <a:t>центрове, театри, читалища, библиотеки, музеи, опери, галерии, изложбени зали и други обекти, свързани с културния живот, включително прилежащото дворно място</a:t>
            </a:r>
          </a:p>
          <a:p>
            <a:pPr algn="just"/>
            <a:r>
              <a:rPr lang="ru-RU" sz="1900" dirty="0" smtClean="0">
                <a:solidFill>
                  <a:schemeClr val="tx2"/>
                </a:solidFill>
              </a:rPr>
              <a:t>За всички групи дейности </a:t>
            </a:r>
          </a:p>
          <a:p>
            <a:pPr algn="just"/>
            <a:r>
              <a:rPr lang="ru-RU" sz="1900" dirty="0" smtClean="0">
                <a:solidFill>
                  <a:schemeClr val="tx2"/>
                </a:solidFill>
              </a:rPr>
              <a:t>• Внедряване на мерки за енергийна ефективност в горепосочените сгради/помещения, включващи топлоизолация, подмяна на дограма, локални инсталации и/или връзки към системите за топлоснабдяване, газоснабдяване и др.</a:t>
            </a:r>
          </a:p>
          <a:p>
            <a:pPr algn="just"/>
            <a:r>
              <a:rPr lang="ru-RU" sz="1900" dirty="0" smtClean="0">
                <a:solidFill>
                  <a:schemeClr val="tx2"/>
                </a:solidFill>
              </a:rPr>
              <a:t>• Въвеждане в експлоатация на инсталации за производство на енергия от възобновяеми източници на горепосочените сгради за задоволяване на собствените нужди от енергия, когато това е технически възможно и икономически целесъобразно </a:t>
            </a:r>
          </a:p>
          <a:p>
            <a:pPr algn="just"/>
            <a:endParaRPr lang="ru-RU" sz="19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2160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2564904"/>
            <a:ext cx="7632848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900" dirty="0" smtClean="0">
                <a:solidFill>
                  <a:schemeClr val="tx2"/>
                </a:solidFill>
              </a:rPr>
              <a:t>• Обследвания за енергийна ефективност и конструктивни обследвания на горепосочените сгради.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900" dirty="0" smtClean="0">
                <a:solidFill>
                  <a:schemeClr val="tx2"/>
                </a:solidFill>
              </a:rPr>
              <a:t>• Подобряване достъпа за хора с увреждания до сградите обект на интервенция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sz="1900" dirty="0" smtClean="0">
                <a:solidFill>
                  <a:schemeClr val="tx2"/>
                </a:solidFill>
              </a:rPr>
              <a:t>Мерките за енергийна ефективност и въвеждане в експлоатация на инсталации за производство на енергия от възобновяеми източници не могат да се изпълняват самостоятелно, а единствено като част от останалите строително монтажни дейности по съответните обекти. </a:t>
            </a:r>
            <a:endParaRPr lang="bg-BG" sz="19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7504" y="260648"/>
            <a:ext cx="40466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400" b="1" cap="all" dirty="0" smtClean="0">
                <a:solidFill>
                  <a:schemeClr val="bg1"/>
                </a:solidFill>
              </a:rPr>
              <a:t>Културна инфраструктура</a:t>
            </a:r>
          </a:p>
          <a:p>
            <a:r>
              <a:rPr lang="bg-BG" sz="2400" b="1" cap="all" dirty="0" smtClean="0">
                <a:solidFill>
                  <a:schemeClr val="bg1"/>
                </a:solidFill>
              </a:rPr>
              <a:t>Опрр 2014-2020 </a:t>
            </a:r>
            <a:endParaRPr lang="bg-BG" sz="2400" b="1" cap="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834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2459211"/>
            <a:ext cx="8136904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b="1" dirty="0" smtClean="0">
                <a:solidFill>
                  <a:schemeClr val="tx2"/>
                </a:solidFill>
              </a:rPr>
              <a:t>Конкретни бенефициенти по група дейности „Културна инфраструктура“ 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chemeClr val="tx2"/>
                </a:solidFill>
              </a:rPr>
              <a:t>- </a:t>
            </a:r>
            <a:r>
              <a:rPr lang="ru-RU" b="1" dirty="0" smtClean="0">
                <a:solidFill>
                  <a:schemeClr val="tx2"/>
                </a:solidFill>
              </a:rPr>
              <a:t>67 общини</a:t>
            </a:r>
            <a:r>
              <a:rPr lang="ru-RU" dirty="0" smtClean="0">
                <a:solidFill>
                  <a:schemeClr val="tx2"/>
                </a:solidFill>
              </a:rPr>
              <a:t>, съгласно приложение 2, за обекти в рамките на зоните за въздействие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chemeClr val="tx2"/>
                </a:solidFill>
              </a:rPr>
              <a:t>за градовете от </a:t>
            </a:r>
            <a:r>
              <a:rPr lang="ru-RU" b="1" dirty="0" smtClean="0">
                <a:solidFill>
                  <a:schemeClr val="tx2"/>
                </a:solidFill>
              </a:rPr>
              <a:t>1-во, 2-ро и 3-то ниво </a:t>
            </a:r>
            <a:r>
              <a:rPr lang="ru-RU" dirty="0" smtClean="0">
                <a:solidFill>
                  <a:schemeClr val="tx2"/>
                </a:solidFill>
              </a:rPr>
              <a:t>и на територията на целия град за градовете от ниво 4, съгласно ИПГВР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solidFill>
                  <a:schemeClr val="tx2"/>
                </a:solidFill>
              </a:rPr>
              <a:t>- </a:t>
            </a:r>
            <a:r>
              <a:rPr lang="ru-RU" b="1" dirty="0" smtClean="0">
                <a:solidFill>
                  <a:schemeClr val="tx2"/>
                </a:solidFill>
              </a:rPr>
              <a:t>Финансови инструменти</a:t>
            </a:r>
            <a:r>
              <a:rPr lang="ru-RU" dirty="0" smtClean="0">
                <a:solidFill>
                  <a:schemeClr val="tx2"/>
                </a:solidFill>
              </a:rPr>
              <a:t>, за обекти в рамките на зоните за въздействие за градовете от 1-во, 2-ро и 3-то ниво и на територията на целия град за градовете от ниво 4, съгласно ИПГВР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016" y="260648"/>
            <a:ext cx="2987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b="1" dirty="0" smtClean="0">
                <a:solidFill>
                  <a:schemeClr val="bg1"/>
                </a:solidFill>
              </a:rPr>
              <a:t>БЕНЕФИЦИЕНТИ </a:t>
            </a:r>
            <a:endParaRPr lang="bg-BG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401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1666FD-A1E8-4BC1-B0D7-99B59499C75E}" type="slidenum">
              <a:rPr lang="bg-BG" smtClean="0"/>
              <a:pPr>
                <a:defRPr/>
              </a:pPr>
              <a:t>19</a:t>
            </a:fld>
            <a:endParaRPr lang="bg-BG"/>
          </a:p>
        </p:txBody>
      </p:sp>
      <p:sp>
        <p:nvSpPr>
          <p:cNvPr id="2" name="TextBox 1"/>
          <p:cNvSpPr txBox="1"/>
          <p:nvPr/>
        </p:nvSpPr>
        <p:spPr>
          <a:xfrm>
            <a:off x="539552" y="2492896"/>
            <a:ext cx="816992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bg-BG" sz="2800" b="1" dirty="0">
                <a:solidFill>
                  <a:schemeClr val="bg1"/>
                </a:solidFill>
              </a:rPr>
              <a:t>БЛАГОДАРЯ ЗА ВНИМАНИЕТО!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bg-BG" sz="2800" dirty="0">
              <a:solidFill>
                <a:schemeClr val="bg1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bg1"/>
                </a:solidFill>
              </a:rPr>
              <a:t>elza.grigorova@gmail.com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chemeClr val="bg1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bg1"/>
                </a:solidFill>
              </a:rPr>
              <a:t>art.forum.consulting@gmail.com </a:t>
            </a:r>
            <a:endParaRPr lang="bg-BG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35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1772816"/>
            <a:ext cx="79928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chemeClr val="tx2"/>
              </a:solidFill>
            </a:endParaRPr>
          </a:p>
          <a:p>
            <a:pPr algn="just"/>
            <a:r>
              <a:rPr lang="bg-BG" dirty="0" smtClean="0">
                <a:solidFill>
                  <a:schemeClr val="tx2"/>
                </a:solidFill>
              </a:rPr>
              <a:t>Програмата „Европа на гражданите“ се изпълнява по </a:t>
            </a:r>
            <a:r>
              <a:rPr lang="bg-BG" b="1" dirty="0" smtClean="0">
                <a:solidFill>
                  <a:schemeClr val="tx2"/>
                </a:solidFill>
              </a:rPr>
              <a:t>две</a:t>
            </a:r>
            <a:r>
              <a:rPr lang="bg-BG" dirty="0" smtClean="0">
                <a:solidFill>
                  <a:schemeClr val="tx2"/>
                </a:solidFill>
              </a:rPr>
              <a:t> направления:</a:t>
            </a:r>
          </a:p>
          <a:p>
            <a:pPr algn="just"/>
            <a:endParaRPr lang="bg-BG" dirty="0">
              <a:solidFill>
                <a:schemeClr val="tx2"/>
              </a:solidFill>
            </a:endParaRPr>
          </a:p>
          <a:p>
            <a:pPr algn="just"/>
            <a:endParaRPr lang="bg-BG" dirty="0" smtClean="0">
              <a:solidFill>
                <a:schemeClr val="tx2"/>
              </a:solidFill>
            </a:endParaRPr>
          </a:p>
          <a:p>
            <a:pPr algn="just"/>
            <a:r>
              <a:rPr lang="bg-BG" b="1" dirty="0" smtClean="0">
                <a:solidFill>
                  <a:schemeClr val="tx2"/>
                </a:solidFill>
              </a:rPr>
              <a:t>Направление 1: „Европейска памет за миналото“ </a:t>
            </a:r>
            <a:r>
              <a:rPr lang="bg-BG" dirty="0" smtClean="0">
                <a:solidFill>
                  <a:schemeClr val="tx2"/>
                </a:solidFill>
              </a:rPr>
              <a:t>– постигане на по-добро разбиране за миналото, общата история, общите ценности и целта на Съюза;</a:t>
            </a:r>
          </a:p>
          <a:p>
            <a:pPr algn="just"/>
            <a:endParaRPr lang="bg-BG" dirty="0">
              <a:solidFill>
                <a:schemeClr val="tx2"/>
              </a:solidFill>
            </a:endParaRPr>
          </a:p>
          <a:p>
            <a:pPr algn="just"/>
            <a:r>
              <a:rPr lang="bg-BG" b="1" dirty="0" smtClean="0">
                <a:solidFill>
                  <a:schemeClr val="tx2"/>
                </a:solidFill>
              </a:rPr>
              <a:t>Направление 2: „Демократична ангажираност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bg-BG" b="1" dirty="0" smtClean="0">
                <a:solidFill>
                  <a:schemeClr val="tx2"/>
                </a:solidFill>
              </a:rPr>
              <a:t>и гражданско участие“</a:t>
            </a:r>
            <a:r>
              <a:rPr lang="bg-BG" dirty="0" smtClean="0">
                <a:solidFill>
                  <a:schemeClr val="tx2"/>
                </a:solidFill>
              </a:rPr>
              <a:t> – насърчаване на участието на гражданите в демократичния процес и гражданското общество на ниво ЕС</a:t>
            </a:r>
            <a:r>
              <a:rPr lang="ru-RU" dirty="0" smtClean="0">
                <a:solidFill>
                  <a:schemeClr val="tx2"/>
                </a:solidFill>
              </a:rPr>
              <a:t>;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  <a:p>
            <a:pPr algn="just"/>
            <a:r>
              <a:rPr lang="ru-RU" dirty="0" smtClean="0">
                <a:solidFill>
                  <a:schemeClr val="tx2"/>
                </a:solidFill>
              </a:rPr>
              <a:t>От своя страна Направление 2 се състои от следните </a:t>
            </a:r>
            <a:r>
              <a:rPr lang="ru-RU" b="1" dirty="0" smtClean="0">
                <a:solidFill>
                  <a:schemeClr val="tx2"/>
                </a:solidFill>
              </a:rPr>
              <a:t>мерки</a:t>
            </a:r>
            <a:r>
              <a:rPr lang="ru-RU" dirty="0" smtClean="0">
                <a:solidFill>
                  <a:schemeClr val="tx2"/>
                </a:solidFill>
              </a:rPr>
              <a:t>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2"/>
                </a:solidFill>
              </a:rPr>
              <a:t>Побратимяване на градове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2"/>
                </a:solidFill>
              </a:rPr>
              <a:t>Мрежи от градове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tx2"/>
                </a:solidFill>
              </a:rPr>
              <a:t>Проекти на гражданското общество</a:t>
            </a:r>
            <a:endParaRPr lang="bg-BG" b="1" dirty="0" smtClean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4341"/>
            <a:ext cx="4788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Европа за гражданите – Структура на програмата</a:t>
            </a:r>
          </a:p>
        </p:txBody>
      </p:sp>
    </p:spTree>
    <p:extLst>
      <p:ext uri="{BB962C8B-B14F-4D97-AF65-F5344CB8AC3E}">
        <p14:creationId xmlns:p14="http://schemas.microsoft.com/office/powerpoint/2010/main" val="7266957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1412776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b="1" dirty="0">
                <a:solidFill>
                  <a:schemeClr val="tx2"/>
                </a:solidFill>
              </a:rPr>
              <a:t>Направление 1: „Европейска памет за миналото“ </a:t>
            </a:r>
            <a:r>
              <a:rPr lang="ru-RU" dirty="0" smtClean="0">
                <a:solidFill>
                  <a:schemeClr val="tx2"/>
                </a:solidFill>
              </a:rPr>
              <a:t>на програмата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bg-BG" dirty="0" smtClean="0">
                <a:solidFill>
                  <a:schemeClr val="tx2"/>
                </a:solidFill>
              </a:rPr>
              <a:t>подкрепя дейности, които ще дадат отражение върху европейското културно разнообразие и общите ценности. Чрез направлението се финансират проекти, изследващи причините за появата и развитието на тоталитарните режими в Европа (фашизъм, нацизъм, сталинизъм и тоталитарните комунистически режими)</a:t>
            </a:r>
            <a:r>
              <a:rPr lang="ru-RU" dirty="0">
                <a:solidFill>
                  <a:schemeClr val="tx2"/>
                </a:solidFill>
              </a:rPr>
              <a:t> . П</a:t>
            </a:r>
            <a:r>
              <a:rPr lang="ru-RU" dirty="0" smtClean="0">
                <a:solidFill>
                  <a:schemeClr val="tx2"/>
                </a:solidFill>
              </a:rPr>
              <a:t>редимство </a:t>
            </a:r>
            <a:r>
              <a:rPr lang="ru-RU" dirty="0">
                <a:solidFill>
                  <a:schemeClr val="tx2"/>
                </a:solidFill>
              </a:rPr>
              <a:t>ще се дава на проекти, насърчаващи толерантността, взаимното разбирателство, междукултурния диалог и </a:t>
            </a:r>
            <a:r>
              <a:rPr lang="ru-RU" dirty="0" smtClean="0">
                <a:solidFill>
                  <a:schemeClr val="tx2"/>
                </a:solidFill>
              </a:rPr>
              <a:t>помирението.</a:t>
            </a:r>
          </a:p>
          <a:p>
            <a:pPr algn="just"/>
            <a:endParaRPr lang="ru-RU" dirty="0" smtClean="0">
              <a:solidFill>
                <a:schemeClr val="tx2"/>
              </a:solidFill>
            </a:endParaRPr>
          </a:p>
          <a:p>
            <a:pPr algn="just"/>
            <a:r>
              <a:rPr lang="ru-RU" b="1" dirty="0" smtClean="0">
                <a:solidFill>
                  <a:schemeClr val="tx2"/>
                </a:solidFill>
              </a:rPr>
              <a:t>Календарен план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4341"/>
            <a:ext cx="4788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Европа за гражданите – Направление 1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430389"/>
              </p:ext>
            </p:extLst>
          </p:nvPr>
        </p:nvGraphicFramePr>
        <p:xfrm>
          <a:off x="395536" y="3998098"/>
          <a:ext cx="8136904" cy="2167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8452"/>
                <a:gridCol w="4068452"/>
              </a:tblGrid>
              <a:tr h="1372200">
                <a:tc>
                  <a:txBody>
                    <a:bodyPr/>
                    <a:lstStyle/>
                    <a:p>
                      <a:pPr algn="just"/>
                      <a:r>
                        <a:rPr lang="bg-BG" dirty="0" smtClean="0"/>
                        <a:t>Краен срок за подаване на проектни предложения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Допустим период: Изпълнението на проектите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трябва да започне между:</a:t>
                      </a:r>
                      <a:endParaRPr lang="bg-BG" dirty="0"/>
                    </a:p>
                  </a:txBody>
                  <a:tcPr/>
                </a:tc>
              </a:tr>
              <a:tr h="795005">
                <a:tc>
                  <a:txBody>
                    <a:bodyPr/>
                    <a:lstStyle/>
                    <a:p>
                      <a:r>
                        <a:rPr lang="bg-BG" b="1" dirty="0" smtClean="0"/>
                        <a:t>1 Март 2017 г.</a:t>
                      </a:r>
                      <a:endParaRPr lang="bg-BG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1 август 2017</a:t>
                      </a:r>
                      <a:r>
                        <a:rPr lang="ru-RU" b="1" baseline="0" dirty="0" smtClean="0"/>
                        <a:t> г.</a:t>
                      </a:r>
                      <a:r>
                        <a:rPr lang="ru-RU" b="1" dirty="0" smtClean="0"/>
                        <a:t> и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31 януари 2018 г.</a:t>
                      </a:r>
                      <a:endParaRPr lang="bg-BG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24850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126876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b="1" dirty="0" smtClean="0">
              <a:solidFill>
                <a:schemeClr val="tx2"/>
              </a:solidFill>
            </a:endParaRPr>
          </a:p>
          <a:p>
            <a:pPr algn="just"/>
            <a:endParaRPr lang="bg-BG" b="1" dirty="0">
              <a:solidFill>
                <a:schemeClr val="tx2"/>
              </a:solidFill>
            </a:endParaRPr>
          </a:p>
          <a:p>
            <a:pPr algn="just"/>
            <a:r>
              <a:rPr lang="bg-BG" b="1" dirty="0" smtClean="0">
                <a:solidFill>
                  <a:schemeClr val="tx2"/>
                </a:solidFill>
              </a:rPr>
              <a:t>Приоритетите</a:t>
            </a:r>
            <a:r>
              <a:rPr lang="bg-BG" dirty="0" smtClean="0">
                <a:solidFill>
                  <a:schemeClr val="tx2"/>
                </a:solidFill>
              </a:rPr>
              <a:t> на Направление 1 за 2017 г. са следните:</a:t>
            </a:r>
          </a:p>
          <a:p>
            <a:pPr lvl="0"/>
            <a:endParaRPr lang="bg-BG" b="1" dirty="0" smtClean="0">
              <a:solidFill>
                <a:schemeClr val="tx2"/>
              </a:solidFill>
            </a:endParaRPr>
          </a:p>
          <a:p>
            <a:pPr lvl="0"/>
            <a:r>
              <a:rPr lang="bg-BG" b="1" dirty="0" smtClean="0">
                <a:solidFill>
                  <a:schemeClr val="tx2"/>
                </a:solidFill>
              </a:rPr>
              <a:t>1.Възпоменаване </a:t>
            </a:r>
            <a:r>
              <a:rPr lang="bg-BG" b="1" dirty="0">
                <a:solidFill>
                  <a:schemeClr val="tx2"/>
                </a:solidFill>
              </a:rPr>
              <a:t>на големи исторически събития в европейската </a:t>
            </a:r>
            <a:r>
              <a:rPr lang="bg-BG" b="1" dirty="0" smtClean="0">
                <a:solidFill>
                  <a:schemeClr val="tx2"/>
                </a:solidFill>
              </a:rPr>
              <a:t>история:</a:t>
            </a:r>
            <a:endParaRPr lang="bg-BG" b="1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chemeClr val="tx2"/>
                </a:solidFill>
              </a:rPr>
              <a:t>1917 </a:t>
            </a:r>
            <a:r>
              <a:rPr lang="bg-BG" dirty="0">
                <a:solidFill>
                  <a:schemeClr val="tx2"/>
                </a:solidFill>
              </a:rPr>
              <a:t>– Социални и политически революции, разпадането на империите и ефекта върху европейския политически и исторически </a:t>
            </a:r>
            <a:r>
              <a:rPr lang="bg-BG" dirty="0" smtClean="0">
                <a:solidFill>
                  <a:schemeClr val="tx2"/>
                </a:solidFill>
              </a:rPr>
              <a:t>пейзаж</a:t>
            </a:r>
            <a:r>
              <a:rPr lang="en-US" dirty="0" smtClean="0">
                <a:solidFill>
                  <a:schemeClr val="tx2"/>
                </a:solidFill>
              </a:rPr>
              <a:t>;</a:t>
            </a:r>
            <a:endParaRPr lang="bg-BG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chemeClr val="tx2"/>
                </a:solidFill>
              </a:rPr>
              <a:t>1957 </a:t>
            </a:r>
            <a:r>
              <a:rPr lang="bg-BG" dirty="0">
                <a:solidFill>
                  <a:schemeClr val="tx2"/>
                </a:solidFill>
              </a:rPr>
              <a:t>– Договорът от Рим и създаването на Европейското </a:t>
            </a:r>
            <a:r>
              <a:rPr lang="bg-BG" dirty="0" smtClean="0">
                <a:solidFill>
                  <a:schemeClr val="tx2"/>
                </a:solidFill>
              </a:rPr>
              <a:t>икономическо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bg-BG" dirty="0" smtClean="0">
                <a:solidFill>
                  <a:schemeClr val="tx2"/>
                </a:solidFill>
              </a:rPr>
              <a:t>пространство;</a:t>
            </a:r>
            <a:endParaRPr lang="bg-BG" dirty="0">
              <a:solidFill>
                <a:schemeClr val="tx2"/>
              </a:solidFill>
            </a:endParaRPr>
          </a:p>
          <a:p>
            <a:pPr algn="just"/>
            <a:endParaRPr lang="ru-RU" dirty="0">
              <a:solidFill>
                <a:schemeClr val="tx2"/>
              </a:solidFill>
            </a:endParaRPr>
          </a:p>
          <a:p>
            <a:pPr algn="just"/>
            <a:r>
              <a:rPr lang="bg-BG" b="1" dirty="0" smtClean="0">
                <a:solidFill>
                  <a:schemeClr val="tx2"/>
                </a:solidFill>
              </a:rPr>
              <a:t>2.Гражданското </a:t>
            </a:r>
            <a:r>
              <a:rPr lang="bg-BG" b="1" dirty="0">
                <a:solidFill>
                  <a:schemeClr val="tx2"/>
                </a:solidFill>
              </a:rPr>
              <a:t>общество и гражданското участие при тоталитарните </a:t>
            </a:r>
            <a:r>
              <a:rPr lang="bg-BG" b="1" dirty="0" smtClean="0">
                <a:solidFill>
                  <a:schemeClr val="tx2"/>
                </a:solidFill>
              </a:rPr>
              <a:t>режими:</a:t>
            </a:r>
            <a:endParaRPr lang="bg-BG" b="1" dirty="0">
              <a:solidFill>
                <a:schemeClr val="tx2"/>
              </a:solidFill>
            </a:endParaRPr>
          </a:p>
          <a:p>
            <a:pPr algn="just"/>
            <a:r>
              <a:rPr lang="bg-BG" dirty="0" smtClean="0">
                <a:solidFill>
                  <a:schemeClr val="tx2"/>
                </a:solidFill>
              </a:rPr>
              <a:t>Изследване ролята на организациите </a:t>
            </a:r>
            <a:r>
              <a:rPr lang="bg-BG" dirty="0">
                <a:solidFill>
                  <a:schemeClr val="tx2"/>
                </a:solidFill>
              </a:rPr>
              <a:t>на гражданското </a:t>
            </a:r>
            <a:r>
              <a:rPr lang="bg-BG" dirty="0" smtClean="0">
                <a:solidFill>
                  <a:schemeClr val="tx2"/>
                </a:solidFill>
              </a:rPr>
              <a:t>общество; отразяване </a:t>
            </a:r>
            <a:r>
              <a:rPr lang="bg-BG" dirty="0">
                <a:solidFill>
                  <a:schemeClr val="tx2"/>
                </a:solidFill>
              </a:rPr>
              <a:t>значението на съвременните демократични постижения като върховенството на закона, </a:t>
            </a:r>
            <a:r>
              <a:rPr lang="bg-BG" dirty="0" smtClean="0">
                <a:solidFill>
                  <a:schemeClr val="tx2"/>
                </a:solidFill>
              </a:rPr>
              <a:t>гражданските права и свободи;</a:t>
            </a:r>
          </a:p>
          <a:p>
            <a:r>
              <a:rPr lang="bg-BG" dirty="0"/>
              <a:t> </a:t>
            </a:r>
            <a:endParaRPr lang="bg-BG" dirty="0" smtClean="0"/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76" y="0"/>
            <a:ext cx="72212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Европа за гражданите – Направление 1 /Приоритети за 2017г./ (1)</a:t>
            </a:r>
          </a:p>
        </p:txBody>
      </p:sp>
    </p:spTree>
    <p:extLst>
      <p:ext uri="{BB962C8B-B14F-4D97-AF65-F5344CB8AC3E}">
        <p14:creationId xmlns:p14="http://schemas.microsoft.com/office/powerpoint/2010/main" val="150929076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1268760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 smtClean="0">
              <a:solidFill>
                <a:schemeClr val="tx2"/>
              </a:solidFill>
            </a:endParaRPr>
          </a:p>
          <a:p>
            <a:pPr algn="just"/>
            <a:endParaRPr lang="bg-BG" dirty="0">
              <a:solidFill>
                <a:schemeClr val="tx2"/>
              </a:solidFill>
            </a:endParaRPr>
          </a:p>
          <a:p>
            <a:endParaRPr lang="bg-BG" b="1" dirty="0" smtClean="0">
              <a:solidFill>
                <a:schemeClr val="tx2"/>
              </a:solidFill>
            </a:endParaRPr>
          </a:p>
          <a:p>
            <a:r>
              <a:rPr lang="bg-BG" b="1" dirty="0" smtClean="0">
                <a:solidFill>
                  <a:schemeClr val="tx2"/>
                </a:solidFill>
              </a:rPr>
              <a:t>3</a:t>
            </a:r>
            <a:r>
              <a:rPr lang="bg-BG" b="1" dirty="0">
                <a:solidFill>
                  <a:schemeClr val="tx2"/>
                </a:solidFill>
              </a:rPr>
              <a:t>. Остракизъм и загуба на гражданство по силата на тоталитарните режими: извличане на поуките за </a:t>
            </a:r>
            <a:r>
              <a:rPr lang="bg-BG" b="1" dirty="0" smtClean="0">
                <a:solidFill>
                  <a:schemeClr val="tx2"/>
                </a:solidFill>
              </a:rPr>
              <a:t>днес:</a:t>
            </a:r>
          </a:p>
          <a:p>
            <a:pPr algn="just"/>
            <a:r>
              <a:rPr lang="bg-BG" dirty="0" smtClean="0">
                <a:solidFill>
                  <a:schemeClr val="tx2"/>
                </a:solidFill>
              </a:rPr>
              <a:t>Справяне със страховете, предразсъдъците срещу определени групи, борба с „речта на омразата“ чрез социалните медии и интернет;</a:t>
            </a:r>
            <a:endParaRPr lang="bg-BG" b="1" dirty="0" smtClean="0">
              <a:solidFill>
                <a:schemeClr val="tx2"/>
              </a:solidFill>
            </a:endParaRPr>
          </a:p>
          <a:p>
            <a:endParaRPr lang="bg-BG" b="1" dirty="0">
              <a:solidFill>
                <a:schemeClr val="tx2"/>
              </a:solidFill>
            </a:endParaRPr>
          </a:p>
          <a:p>
            <a:endParaRPr lang="bg-BG" b="1" dirty="0">
              <a:solidFill>
                <a:schemeClr val="tx2"/>
              </a:solidFill>
            </a:endParaRPr>
          </a:p>
          <a:p>
            <a:r>
              <a:rPr lang="bg-BG" b="1" dirty="0" smtClean="0">
                <a:solidFill>
                  <a:schemeClr val="tx2"/>
                </a:solidFill>
              </a:rPr>
              <a:t>4.</a:t>
            </a:r>
            <a:r>
              <a:rPr lang="bg-BG" b="1" dirty="0"/>
              <a:t> </a:t>
            </a:r>
            <a:r>
              <a:rPr lang="bg-BG" b="1" dirty="0">
                <a:solidFill>
                  <a:schemeClr val="tx2"/>
                </a:solidFill>
              </a:rPr>
              <a:t>Демократичният преход и присъединяване към Европейския </a:t>
            </a:r>
            <a:r>
              <a:rPr lang="bg-BG" b="1" dirty="0" smtClean="0">
                <a:solidFill>
                  <a:schemeClr val="tx2"/>
                </a:solidFill>
              </a:rPr>
              <a:t>съюз:</a:t>
            </a:r>
          </a:p>
          <a:p>
            <a:pPr algn="just"/>
            <a:r>
              <a:rPr lang="bg-BG" dirty="0">
                <a:solidFill>
                  <a:schemeClr val="tx2"/>
                </a:solidFill>
              </a:rPr>
              <a:t>Влияние на присъединителния процес върху демократичните стандарти и практики; фокус върху историческите събития, преломните моменти и </a:t>
            </a:r>
            <a:r>
              <a:rPr lang="bg-BG" dirty="0" smtClean="0">
                <a:solidFill>
                  <a:schemeClr val="tx2"/>
                </a:solidFill>
              </a:rPr>
              <a:t>двигателите </a:t>
            </a:r>
            <a:r>
              <a:rPr lang="bg-BG" dirty="0">
                <a:solidFill>
                  <a:schemeClr val="tx2"/>
                </a:solidFill>
              </a:rPr>
              <a:t>на процеса на промяна, както и трудностите  пред него;</a:t>
            </a:r>
          </a:p>
          <a:p>
            <a:r>
              <a:rPr lang="bg-BG" dirty="0"/>
              <a:t> 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76" y="0"/>
            <a:ext cx="72212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Европа за гражданите – Направление 1 /Приоритети за 2017г./ (2)</a:t>
            </a:r>
          </a:p>
        </p:txBody>
      </p:sp>
    </p:spTree>
    <p:extLst>
      <p:ext uri="{BB962C8B-B14F-4D97-AF65-F5344CB8AC3E}">
        <p14:creationId xmlns:p14="http://schemas.microsoft.com/office/powerpoint/2010/main" val="348482959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412776"/>
            <a:ext cx="799288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b="1" dirty="0">
                <a:solidFill>
                  <a:schemeClr val="tx2"/>
                </a:solidFill>
              </a:rPr>
              <a:t>Направление </a:t>
            </a:r>
            <a:r>
              <a:rPr lang="bg-BG" b="1" dirty="0" smtClean="0">
                <a:solidFill>
                  <a:schemeClr val="tx2"/>
                </a:solidFill>
              </a:rPr>
              <a:t>2: </a:t>
            </a:r>
            <a:r>
              <a:rPr lang="bg-BG" b="1" dirty="0">
                <a:solidFill>
                  <a:schemeClr val="tx2"/>
                </a:solidFill>
              </a:rPr>
              <a:t>„Демократична ангажираност</a:t>
            </a:r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bg-BG" b="1" dirty="0">
                <a:solidFill>
                  <a:schemeClr val="tx2"/>
                </a:solidFill>
              </a:rPr>
              <a:t>и гражданско участие</a:t>
            </a:r>
            <a:r>
              <a:rPr lang="bg-BG" b="1" dirty="0" smtClean="0">
                <a:solidFill>
                  <a:schemeClr val="tx2"/>
                </a:solidFill>
              </a:rPr>
              <a:t>“ </a:t>
            </a:r>
            <a:r>
              <a:rPr lang="bg-BG" dirty="0" smtClean="0">
                <a:solidFill>
                  <a:schemeClr val="tx2"/>
                </a:solidFill>
              </a:rPr>
              <a:t>на програмата  </a:t>
            </a:r>
            <a:r>
              <a:rPr lang="ru-RU" dirty="0" smtClean="0">
                <a:solidFill>
                  <a:schemeClr val="tx2"/>
                </a:solidFill>
              </a:rPr>
              <a:t>обхваща гражданското </a:t>
            </a:r>
            <a:r>
              <a:rPr lang="ru-RU" dirty="0">
                <a:solidFill>
                  <a:schemeClr val="tx2"/>
                </a:solidFill>
              </a:rPr>
              <a:t>участие, и</a:t>
            </a:r>
            <a:r>
              <a:rPr lang="ru-RU" dirty="0" smtClean="0">
                <a:solidFill>
                  <a:schemeClr val="tx2"/>
                </a:solidFill>
              </a:rPr>
              <a:t>нициативи за </a:t>
            </a:r>
            <a:r>
              <a:rPr lang="ru-RU" dirty="0">
                <a:solidFill>
                  <a:schemeClr val="tx2"/>
                </a:solidFill>
              </a:rPr>
              <a:t>взаимно разбирателство, междукултурно обучение, солидарност, обществена ангажираност и доброволческа дейност на равнището на ЕС</a:t>
            </a:r>
            <a:r>
              <a:rPr lang="bg-BG" dirty="0" smtClean="0">
                <a:solidFill>
                  <a:schemeClr val="tx2"/>
                </a:solidFill>
              </a:rPr>
              <a:t> </a:t>
            </a:r>
          </a:p>
          <a:p>
            <a:pPr algn="just"/>
            <a:endParaRPr lang="ru-RU" dirty="0" smtClean="0">
              <a:solidFill>
                <a:schemeClr val="tx2"/>
              </a:solidFill>
            </a:endParaRPr>
          </a:p>
          <a:p>
            <a:pPr algn="just"/>
            <a:r>
              <a:rPr lang="ru-RU" b="1" dirty="0" smtClean="0">
                <a:solidFill>
                  <a:schemeClr val="tx2"/>
                </a:solidFill>
              </a:rPr>
              <a:t>Календарен план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4341"/>
            <a:ext cx="4788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Европа за гражданите – Направление 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919917"/>
              </p:ext>
            </p:extLst>
          </p:nvPr>
        </p:nvGraphicFramePr>
        <p:xfrm>
          <a:off x="287523" y="3167102"/>
          <a:ext cx="8496945" cy="360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5"/>
                <a:gridCol w="2592288"/>
                <a:gridCol w="4068452"/>
              </a:tblGrid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Мярка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Краен срок за подаване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Допустим период: Изпълнението на проектите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трябва да започне между:</a:t>
                      </a:r>
                      <a:endParaRPr lang="bg-BG" dirty="0" smtClean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bg-BG" b="1" dirty="0" smtClean="0"/>
                        <a:t>Побратимяване на градове</a:t>
                      </a:r>
                      <a:endParaRPr lang="bg-BG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 Март 2017 г.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 Юли</a:t>
                      </a:r>
                      <a:r>
                        <a:rPr lang="bg-BG" baseline="0" dirty="0" smtClean="0"/>
                        <a:t> 2017 г. и 31 Март 2018 г.</a:t>
                      </a:r>
                      <a:endParaRPr lang="bg-B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 Септември 2017 г.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1 Януари 2018 г. и 30 Септември 2018 г.</a:t>
                      </a:r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r>
                        <a:rPr lang="bg-BG" b="1" dirty="0" smtClean="0"/>
                        <a:t>Мрежи от градове</a:t>
                      </a:r>
                      <a:endParaRPr lang="bg-BG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1 Март 2017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1 Юли</a:t>
                      </a:r>
                      <a:r>
                        <a:rPr lang="bg-BG" baseline="0" dirty="0" smtClean="0"/>
                        <a:t> 2017 г. и 31 Декември 2017 г.</a:t>
                      </a:r>
                      <a:endParaRPr lang="bg-BG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dirty="0" smtClean="0"/>
                        <a:t>1 Септември 2017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 Януари 2018 г. и 30 Юни 2018 г.</a:t>
                      </a:r>
                      <a:endParaRPr lang="bg-BG" dirty="0"/>
                    </a:p>
                  </a:txBody>
                  <a:tcPr/>
                </a:tc>
              </a:tr>
              <a:tr h="349106">
                <a:tc gridSpan="3">
                  <a:txBody>
                    <a:bodyPr/>
                    <a:lstStyle/>
                    <a:p>
                      <a:r>
                        <a:rPr lang="bg-BG" b="1" dirty="0" smtClean="0"/>
                        <a:t>Проекти на гражданското общество</a:t>
                      </a:r>
                      <a:endParaRPr lang="bg-BG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 Март 2017 г.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 Август</a:t>
                      </a:r>
                      <a:r>
                        <a:rPr lang="bg-BG" baseline="0" dirty="0" smtClean="0"/>
                        <a:t> 2017 г. и 31 Януари 2018 г.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49719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4341"/>
            <a:ext cx="47880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Европа за гражданите – Направление 2 /Мерки/</a:t>
            </a:r>
          </a:p>
        </p:txBody>
      </p:sp>
      <p:sp>
        <p:nvSpPr>
          <p:cNvPr id="2" name="Oval 1"/>
          <p:cNvSpPr/>
          <p:nvPr/>
        </p:nvSpPr>
        <p:spPr>
          <a:xfrm>
            <a:off x="395536" y="1484784"/>
            <a:ext cx="7992888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>
                <a:solidFill>
                  <a:schemeClr val="bg1"/>
                </a:solidFill>
              </a:rPr>
              <a:t>Направление 2: „Демократична ангажираност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bg-BG" b="1" dirty="0">
                <a:solidFill>
                  <a:schemeClr val="bg1"/>
                </a:solidFill>
              </a:rPr>
              <a:t>и гражданско участие“</a:t>
            </a:r>
            <a:endParaRPr lang="ru-RU" dirty="0">
              <a:solidFill>
                <a:schemeClr val="bg1"/>
              </a:solidFill>
            </a:endParaRPr>
          </a:p>
          <a:p>
            <a:pPr algn="ctr"/>
            <a:endParaRPr lang="bg-BG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499992" y="3212976"/>
            <a:ext cx="0" cy="1224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596336" y="2836098"/>
            <a:ext cx="0" cy="1224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259632" y="2836098"/>
            <a:ext cx="0" cy="1224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79512" y="4060234"/>
            <a:ext cx="2520280" cy="19480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1.Побратимяване на градове - </a:t>
            </a:r>
            <a:r>
              <a:rPr lang="ru-RU" dirty="0"/>
              <a:t>подкрепа </a:t>
            </a:r>
            <a:r>
              <a:rPr lang="ru-RU" dirty="0" smtClean="0"/>
              <a:t>за проекти</a:t>
            </a:r>
            <a:r>
              <a:rPr lang="ru-RU" dirty="0"/>
              <a:t>, които обединяват граждани от побратимени градове</a:t>
            </a:r>
            <a:endParaRPr lang="bg-BG" dirty="0"/>
          </a:p>
        </p:txBody>
      </p:sp>
      <p:sp>
        <p:nvSpPr>
          <p:cNvPr id="16" name="Rounded Rectangle 15"/>
          <p:cNvSpPr/>
          <p:nvPr/>
        </p:nvSpPr>
        <p:spPr>
          <a:xfrm>
            <a:off x="6300193" y="4060234"/>
            <a:ext cx="2736303" cy="21770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b="1" dirty="0" smtClean="0"/>
          </a:p>
          <a:p>
            <a:pPr algn="ctr"/>
            <a:r>
              <a:rPr lang="bg-BG" b="1" dirty="0" smtClean="0"/>
              <a:t>3</a:t>
            </a:r>
            <a:r>
              <a:rPr lang="bg-BG" b="1" dirty="0"/>
              <a:t>.</a:t>
            </a:r>
            <a:r>
              <a:rPr lang="ru-RU" b="1" dirty="0"/>
              <a:t> Проекти на гражданското общество - </a:t>
            </a:r>
            <a:r>
              <a:rPr lang="ru-RU" dirty="0" smtClean="0"/>
              <a:t>проекти </a:t>
            </a:r>
            <a:r>
              <a:rPr lang="ru-RU" dirty="0"/>
              <a:t>за </a:t>
            </a:r>
            <a:r>
              <a:rPr lang="ru-RU" dirty="0" smtClean="0"/>
              <a:t>участие на </a:t>
            </a:r>
            <a:r>
              <a:rPr lang="ru-RU" dirty="0"/>
              <a:t>гражданите в дейности, пряко свързани с политиките на </a:t>
            </a:r>
            <a:r>
              <a:rPr lang="ru-RU" dirty="0" smtClean="0"/>
              <a:t>ЕС</a:t>
            </a:r>
            <a:endParaRPr lang="bg-BG" dirty="0"/>
          </a:p>
          <a:p>
            <a:pPr algn="ctr"/>
            <a:endParaRPr lang="bg-BG" dirty="0"/>
          </a:p>
        </p:txBody>
      </p:sp>
      <p:sp>
        <p:nvSpPr>
          <p:cNvPr id="18" name="Rounded Rectangle 17"/>
          <p:cNvSpPr/>
          <p:nvPr/>
        </p:nvSpPr>
        <p:spPr>
          <a:xfrm>
            <a:off x="2835358" y="4437112"/>
            <a:ext cx="3312368" cy="21972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 smtClean="0"/>
              <a:t>2. Мрежи от градове- </a:t>
            </a:r>
            <a:r>
              <a:rPr lang="ru-RU" dirty="0" smtClean="0"/>
              <a:t>финансиране за общини </a:t>
            </a:r>
            <a:r>
              <a:rPr lang="ru-RU" dirty="0"/>
              <a:t>и асоциации, работещи </a:t>
            </a:r>
            <a:r>
              <a:rPr lang="ru-RU" dirty="0" smtClean="0"/>
              <a:t>заедно и желаещи </a:t>
            </a:r>
            <a:r>
              <a:rPr lang="ru-RU" dirty="0"/>
              <a:t>да развиват мрежи от </a:t>
            </a:r>
            <a:r>
              <a:rPr lang="ru-RU" dirty="0" smtClean="0"/>
              <a:t>градове сцел по-устойчиво сътрудничество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156244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1268760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b="1" dirty="0" smtClean="0">
                <a:solidFill>
                  <a:schemeClr val="tx2"/>
                </a:solidFill>
              </a:rPr>
              <a:t>Приоритетите</a:t>
            </a:r>
            <a:r>
              <a:rPr lang="bg-BG" dirty="0" smtClean="0">
                <a:solidFill>
                  <a:schemeClr val="tx2"/>
                </a:solidFill>
              </a:rPr>
              <a:t> на Направление </a:t>
            </a:r>
            <a:r>
              <a:rPr lang="en-US" dirty="0" smtClean="0">
                <a:solidFill>
                  <a:schemeClr val="tx2"/>
                </a:solidFill>
              </a:rPr>
              <a:t>2</a:t>
            </a:r>
            <a:r>
              <a:rPr lang="bg-BG" dirty="0" smtClean="0">
                <a:solidFill>
                  <a:schemeClr val="tx2"/>
                </a:solidFill>
              </a:rPr>
              <a:t> за 2017 г. са следните:</a:t>
            </a:r>
          </a:p>
          <a:p>
            <a:pPr lvl="0"/>
            <a:endParaRPr lang="bg-BG" b="1" dirty="0" smtClean="0">
              <a:solidFill>
                <a:schemeClr val="tx2"/>
              </a:solidFill>
            </a:endParaRPr>
          </a:p>
          <a:p>
            <a:r>
              <a:rPr lang="bg-BG" b="1" dirty="0">
                <a:solidFill>
                  <a:schemeClr val="tx2"/>
                </a:solidFill>
              </a:rPr>
              <a:t>1.Поставяне под съмнение на </a:t>
            </a:r>
            <a:r>
              <a:rPr lang="bg-BG" b="1" dirty="0" err="1">
                <a:solidFill>
                  <a:schemeClr val="tx2"/>
                </a:solidFill>
              </a:rPr>
              <a:t>евроскептицизма</a:t>
            </a:r>
            <a:r>
              <a:rPr lang="bg-BG" b="1" dirty="0">
                <a:solidFill>
                  <a:schemeClr val="tx2"/>
                </a:solidFill>
              </a:rPr>
              <a:t>: </a:t>
            </a:r>
          </a:p>
          <a:p>
            <a:pPr algn="just"/>
            <a:r>
              <a:rPr lang="bg-BG" dirty="0">
                <a:solidFill>
                  <a:schemeClr val="tx2"/>
                </a:solidFill>
              </a:rPr>
              <a:t>Организиране на дебати и/или дейности, касаещи възхода на </a:t>
            </a:r>
            <a:r>
              <a:rPr lang="bg-BG" dirty="0" err="1">
                <a:solidFill>
                  <a:schemeClr val="tx2"/>
                </a:solidFill>
              </a:rPr>
              <a:t>евроскептицизма</a:t>
            </a:r>
            <a:r>
              <a:rPr lang="bg-BG" dirty="0">
                <a:solidFill>
                  <a:schemeClr val="tx2"/>
                </a:solidFill>
              </a:rPr>
              <a:t> и неговите последствия за бъдещето на ЕС;</a:t>
            </a:r>
          </a:p>
          <a:p>
            <a:endParaRPr lang="bg-BG" b="1" dirty="0">
              <a:solidFill>
                <a:schemeClr val="tx2"/>
              </a:solidFill>
            </a:endParaRPr>
          </a:p>
          <a:p>
            <a:r>
              <a:rPr lang="bg-BG" b="1" dirty="0">
                <a:solidFill>
                  <a:schemeClr val="tx2"/>
                </a:solidFill>
              </a:rPr>
              <a:t>2.Солидарност във времена на кризи: </a:t>
            </a:r>
          </a:p>
          <a:p>
            <a:r>
              <a:rPr lang="bg-BG" dirty="0">
                <a:solidFill>
                  <a:schemeClr val="tx2"/>
                </a:solidFill>
              </a:rPr>
              <a:t>Подчертаване и оценяване на съществуващите механизми за солидарност;</a:t>
            </a:r>
          </a:p>
          <a:p>
            <a:pPr algn="just"/>
            <a:endParaRPr lang="en-US" b="1" dirty="0">
              <a:solidFill>
                <a:schemeClr val="tx2"/>
              </a:solidFill>
            </a:endParaRPr>
          </a:p>
          <a:p>
            <a:pPr algn="just"/>
            <a:r>
              <a:rPr lang="en-US" b="1" dirty="0" smtClean="0">
                <a:solidFill>
                  <a:schemeClr val="tx2"/>
                </a:solidFill>
              </a:rPr>
              <a:t>3.</a:t>
            </a:r>
            <a:r>
              <a:rPr lang="bg-BG" b="1" dirty="0" smtClean="0">
                <a:solidFill>
                  <a:schemeClr val="tx2"/>
                </a:solidFill>
              </a:rPr>
              <a:t>Борба </a:t>
            </a:r>
            <a:r>
              <a:rPr lang="bg-BG" b="1" dirty="0">
                <a:solidFill>
                  <a:schemeClr val="tx2"/>
                </a:solidFill>
              </a:rPr>
              <a:t>срещу заклеймяване на "</a:t>
            </a:r>
            <a:r>
              <a:rPr lang="bg-BG" b="1" dirty="0" err="1">
                <a:solidFill>
                  <a:schemeClr val="tx2"/>
                </a:solidFill>
              </a:rPr>
              <a:t>мигранти</a:t>
            </a:r>
            <a:r>
              <a:rPr lang="bg-BG" b="1" dirty="0">
                <a:solidFill>
                  <a:schemeClr val="tx2"/>
                </a:solidFill>
              </a:rPr>
              <a:t>" и изграждане на подходи за насърчаване на </a:t>
            </a:r>
            <a:r>
              <a:rPr lang="bg-BG" b="1" dirty="0" err="1">
                <a:solidFill>
                  <a:schemeClr val="tx2"/>
                </a:solidFill>
              </a:rPr>
              <a:t>междукултурния</a:t>
            </a:r>
            <a:r>
              <a:rPr lang="bg-BG" b="1" dirty="0">
                <a:solidFill>
                  <a:schemeClr val="tx2"/>
                </a:solidFill>
              </a:rPr>
              <a:t> диалог и взаимното разбирателство </a:t>
            </a:r>
          </a:p>
          <a:p>
            <a:r>
              <a:rPr lang="bg-BG" dirty="0" smtClean="0">
                <a:solidFill>
                  <a:schemeClr val="tx2"/>
                </a:solidFill>
              </a:rPr>
              <a:t>Насърчаване </a:t>
            </a:r>
            <a:r>
              <a:rPr lang="bg-BG" dirty="0">
                <a:solidFill>
                  <a:schemeClr val="tx2"/>
                </a:solidFill>
              </a:rPr>
              <a:t>на </a:t>
            </a:r>
            <a:r>
              <a:rPr lang="bg-BG" dirty="0" smtClean="0">
                <a:solidFill>
                  <a:schemeClr val="tx2"/>
                </a:solidFill>
              </a:rPr>
              <a:t>толерантността, </a:t>
            </a:r>
            <a:r>
              <a:rPr lang="bg-BG" dirty="0">
                <a:solidFill>
                  <a:schemeClr val="tx2"/>
                </a:solidFill>
              </a:rPr>
              <a:t>уважението на общите </a:t>
            </a:r>
            <a:r>
              <a:rPr lang="bg-BG" dirty="0" smtClean="0">
                <a:solidFill>
                  <a:schemeClr val="tx2"/>
                </a:solidFill>
              </a:rPr>
              <a:t>ценности, </a:t>
            </a:r>
            <a:r>
              <a:rPr lang="bg-BG" dirty="0" err="1" smtClean="0">
                <a:solidFill>
                  <a:schemeClr val="tx2"/>
                </a:solidFill>
              </a:rPr>
              <a:t>междукултурния</a:t>
            </a:r>
            <a:r>
              <a:rPr lang="bg-BG" dirty="0" smtClean="0">
                <a:solidFill>
                  <a:schemeClr val="tx2"/>
                </a:solidFill>
              </a:rPr>
              <a:t> </a:t>
            </a:r>
            <a:r>
              <a:rPr lang="bg-BG" dirty="0">
                <a:solidFill>
                  <a:schemeClr val="tx2"/>
                </a:solidFill>
              </a:rPr>
              <a:t>диалог и взаимното </a:t>
            </a:r>
            <a:r>
              <a:rPr lang="bg-BG" dirty="0" smtClean="0">
                <a:solidFill>
                  <a:schemeClr val="tx2"/>
                </a:solidFill>
              </a:rPr>
              <a:t>разбирателство;</a:t>
            </a:r>
          </a:p>
          <a:p>
            <a:endParaRPr lang="bg-BG" b="1" dirty="0">
              <a:solidFill>
                <a:schemeClr val="tx2"/>
              </a:solidFill>
            </a:endParaRPr>
          </a:p>
          <a:p>
            <a:r>
              <a:rPr lang="bg-BG" b="1" dirty="0">
                <a:solidFill>
                  <a:schemeClr val="tx2"/>
                </a:solidFill>
              </a:rPr>
              <a:t>4. Дебатиране бъдещето на </a:t>
            </a:r>
            <a:r>
              <a:rPr lang="bg-BG" b="1" dirty="0" smtClean="0">
                <a:solidFill>
                  <a:schemeClr val="tx2"/>
                </a:solidFill>
              </a:rPr>
              <a:t>Европа</a:t>
            </a:r>
          </a:p>
          <a:p>
            <a:pPr algn="just"/>
            <a:r>
              <a:rPr lang="bg-BG" dirty="0">
                <a:solidFill>
                  <a:schemeClr val="tx2"/>
                </a:solidFill>
              </a:rPr>
              <a:t>Обсъждане на нови визии за Европа, дискутиране </a:t>
            </a:r>
            <a:r>
              <a:rPr lang="bg-BG" dirty="0" smtClean="0">
                <a:solidFill>
                  <a:schemeClr val="tx2"/>
                </a:solidFill>
              </a:rPr>
              <a:t>на </a:t>
            </a:r>
            <a:r>
              <a:rPr lang="bg-BG" dirty="0">
                <a:solidFill>
                  <a:schemeClr val="tx2"/>
                </a:solidFill>
              </a:rPr>
              <a:t>конкретни начини за създаване на един по-демократичен съюз, така че да се даде възможност на гражданите да се включат отново в процесите на ЕС и да добият по-силно чувство на съпричастност </a:t>
            </a:r>
            <a:r>
              <a:rPr lang="bg-BG" dirty="0" smtClean="0">
                <a:solidFill>
                  <a:schemeClr val="tx2"/>
                </a:solidFill>
              </a:rPr>
              <a:t>към европейския проект</a:t>
            </a:r>
            <a:r>
              <a:rPr lang="bg-BG" dirty="0">
                <a:solidFill>
                  <a:schemeClr val="tx2"/>
                </a:solidFill>
              </a:rPr>
              <a:t>;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76" y="0"/>
            <a:ext cx="72212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Европа за гражданите – Направление </a:t>
            </a:r>
            <a:r>
              <a:rPr lang="en-US" sz="3200" b="1" dirty="0" smtClean="0">
                <a:solidFill>
                  <a:prstClr val="white"/>
                </a:solidFill>
              </a:rPr>
              <a:t>2</a:t>
            </a:r>
            <a:r>
              <a:rPr lang="bg-BG" sz="3200" b="1" dirty="0" smtClean="0">
                <a:solidFill>
                  <a:prstClr val="white"/>
                </a:solidFill>
              </a:rPr>
              <a:t> /Приоритети за 2017г./ </a:t>
            </a:r>
          </a:p>
        </p:txBody>
      </p:sp>
    </p:spTree>
    <p:extLst>
      <p:ext uri="{BB962C8B-B14F-4D97-AF65-F5344CB8AC3E}">
        <p14:creationId xmlns:p14="http://schemas.microsoft.com/office/powerpoint/2010/main" val="392709115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113" y="4573218"/>
            <a:ext cx="2619375" cy="174307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1520" y="1268760"/>
            <a:ext cx="87129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dirty="0">
              <a:solidFill>
                <a:schemeClr val="tx2"/>
              </a:solidFill>
            </a:endParaRPr>
          </a:p>
          <a:p>
            <a:r>
              <a:rPr lang="ru-RU" dirty="0">
                <a:solidFill>
                  <a:schemeClr val="tx2"/>
                </a:solidFill>
              </a:rPr>
              <a:t>Програмата за транснационално сътрудничество </a:t>
            </a:r>
            <a:r>
              <a:rPr lang="ru-RU" b="1" dirty="0">
                <a:solidFill>
                  <a:schemeClr val="tx2"/>
                </a:solidFill>
              </a:rPr>
              <a:t>„Балкани – Средиземно море 2014-2020“</a:t>
            </a:r>
            <a:r>
              <a:rPr lang="ru-RU" dirty="0">
                <a:solidFill>
                  <a:schemeClr val="tx2"/>
                </a:solidFill>
              </a:rPr>
              <a:t> включва цялата територия на пет държави: България, Кипър, Гърция, Албания и Македония.</a:t>
            </a:r>
          </a:p>
          <a:p>
            <a:r>
              <a:rPr lang="ru-RU" dirty="0">
                <a:solidFill>
                  <a:schemeClr val="tx2"/>
                </a:solidFill>
              </a:rPr>
              <a:t> </a:t>
            </a:r>
          </a:p>
          <a:p>
            <a:r>
              <a:rPr lang="ru-RU" dirty="0">
                <a:solidFill>
                  <a:schemeClr val="tx2"/>
                </a:solidFill>
              </a:rPr>
              <a:t> 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bg-BG" b="1" dirty="0" smtClean="0">
              <a:solidFill>
                <a:schemeClr val="tx2"/>
              </a:solidFill>
            </a:endParaRPr>
          </a:p>
          <a:p>
            <a:endParaRPr lang="bg-BG" b="1" dirty="0" smtClean="0">
              <a:solidFill>
                <a:schemeClr val="tx2"/>
              </a:solidFill>
            </a:endParaRPr>
          </a:p>
          <a:p>
            <a:r>
              <a:rPr lang="bg-BG" dirty="0"/>
              <a:t> </a:t>
            </a:r>
          </a:p>
          <a:p>
            <a:pPr algn="just"/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076" y="0"/>
            <a:ext cx="7221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200" b="1" dirty="0" smtClean="0">
                <a:solidFill>
                  <a:prstClr val="white"/>
                </a:solidFill>
              </a:rPr>
              <a:t>Балкани – Средиземно море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499869"/>
            <a:ext cx="6120680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4034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тема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1412</Words>
  <Application>Microsoft Office PowerPoint</Application>
  <PresentationFormat>On-screen Show (4:3)</PresentationFormat>
  <Paragraphs>248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Office тема</vt:lpstr>
      <vt:lpstr>2_Office тема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Madlen</dc:creator>
  <cp:lastModifiedBy>art forum</cp:lastModifiedBy>
  <cp:revision>114</cp:revision>
  <dcterms:created xsi:type="dcterms:W3CDTF">2014-03-10T08:10:20Z</dcterms:created>
  <dcterms:modified xsi:type="dcterms:W3CDTF">2017-01-25T11:25:15Z</dcterms:modified>
</cp:coreProperties>
</file>